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1"/>
  </p:notesMasterIdLst>
  <p:sldIdLst>
    <p:sldId id="256" r:id="rId2"/>
    <p:sldId id="270" r:id="rId3"/>
    <p:sldId id="258" r:id="rId4"/>
    <p:sldId id="266" r:id="rId5"/>
    <p:sldId id="263" r:id="rId6"/>
    <p:sldId id="264" r:id="rId7"/>
    <p:sldId id="279" r:id="rId8"/>
    <p:sldId id="286" r:id="rId9"/>
    <p:sldId id="265" r:id="rId10"/>
    <p:sldId id="268" r:id="rId11"/>
    <p:sldId id="282" r:id="rId12"/>
    <p:sldId id="260" r:id="rId13"/>
    <p:sldId id="274" r:id="rId14"/>
    <p:sldId id="271" r:id="rId15"/>
    <p:sldId id="262" r:id="rId16"/>
    <p:sldId id="284" r:id="rId17"/>
    <p:sldId id="273" r:id="rId18"/>
    <p:sldId id="277" r:id="rId19"/>
    <p:sldId id="259" r:id="rId20"/>
    <p:sldId id="257" r:id="rId21"/>
    <p:sldId id="281" r:id="rId22"/>
    <p:sldId id="289" r:id="rId23"/>
    <p:sldId id="278" r:id="rId24"/>
    <p:sldId id="290" r:id="rId25"/>
    <p:sldId id="283" r:id="rId26"/>
    <p:sldId id="267" r:id="rId27"/>
    <p:sldId id="288" r:id="rId28"/>
    <p:sldId id="285" r:id="rId29"/>
    <p:sldId id="29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ver Vos" initials="RV" lastIdx="2" clrIdx="0">
    <p:extLst>
      <p:ext uri="{19B8F6BF-5375-455C-9EA6-DF929625EA0E}">
        <p15:presenceInfo xmlns:p15="http://schemas.microsoft.com/office/powerpoint/2012/main" userId="S::rover.vos@alpsware.at::28c7e894-ba2b-4888-96e6-b6a9d145bb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8" autoAdjust="0"/>
    <p:restoredTop sz="92333" autoAdjust="0"/>
  </p:normalViewPr>
  <p:slideViewPr>
    <p:cSldViewPr snapToGrid="0">
      <p:cViewPr varScale="1">
        <p:scale>
          <a:sx n="148" d="100"/>
          <a:sy n="148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CA73-BCE9-4E60-A40A-4FA75366AFBF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75630-7C04-4820-A822-776F6C10E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2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2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47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927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06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073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06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5630-7C04-4820-A822-776F6C10EB1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71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03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6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8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3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9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6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9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3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47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77" r:id="rId3"/>
    <p:sldLayoutId id="2147483776" r:id="rId4"/>
    <p:sldLayoutId id="2147483775" r:id="rId5"/>
    <p:sldLayoutId id="214748377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5d0tZsgUkkA?start=559&amp;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vvkUPPJc_E?feature=oemb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5d0tZsgUkkA?start=559&amp;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escapistmagazine.com/threads/essay-ludonarrative-dissonance-explained-and-expanded.110491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982D-D6CF-47FF-B801-7FFDC6166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Pale Beyond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1CB0A-D371-8824-8F61-34395260C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Rover Vos</a:t>
            </a:r>
          </a:p>
        </p:txBody>
      </p:sp>
      <p:pic>
        <p:nvPicPr>
          <p:cNvPr id="1030" name="Picture 6" descr="The Pale Beyond Digital Artbook - Epic Games Store">
            <a:extLst>
              <a:ext uri="{FF2B5EF4-FFF2-40B4-BE49-F238E27FC236}">
                <a16:creationId xmlns:a16="http://schemas.microsoft.com/office/drawing/2014/main" id="{C6831484-F6FF-C2E6-3BD3-506503EB9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4" title="Chill Beats to Freeze To - The Pale Beyond Ambient Mix">
            <a:hlinkClick r:id="" action="ppaction://media"/>
            <a:extLst>
              <a:ext uri="{FF2B5EF4-FFF2-40B4-BE49-F238E27FC236}">
                <a16:creationId xmlns:a16="http://schemas.microsoft.com/office/drawing/2014/main" id="{B3F3C2FA-9919-89E6-B62F-6507C219AE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7500019"/>
            <a:ext cx="2540000" cy="143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E5182-590F-2031-5B77-5EC45F6610B8}"/>
              </a:ext>
            </a:extLst>
          </p:cNvPr>
          <p:cNvSpPr txBox="1"/>
          <p:nvPr/>
        </p:nvSpPr>
        <p:spPr>
          <a:xfrm>
            <a:off x="9121775" y="6350040"/>
            <a:ext cx="614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Image – (</a:t>
            </a:r>
            <a:r>
              <a:rPr lang="en-GB" dirty="0" err="1"/>
              <a:t>Bellular</a:t>
            </a:r>
            <a:r>
              <a:rPr lang="en-GB" dirty="0"/>
              <a:t> Studios,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4EA5C-2947-829C-3D76-EEBD18C6B5A4}"/>
              </a:ext>
            </a:extLst>
          </p:cNvPr>
          <p:cNvSpPr txBox="1"/>
          <p:nvPr/>
        </p:nvSpPr>
        <p:spPr>
          <a:xfrm>
            <a:off x="0" y="6470671"/>
            <a:ext cx="174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Rover Vos 2023</a:t>
            </a:r>
          </a:p>
        </p:txBody>
      </p:sp>
    </p:spTree>
    <p:extLst>
      <p:ext uri="{BB962C8B-B14F-4D97-AF65-F5344CB8AC3E}">
        <p14:creationId xmlns:p14="http://schemas.microsoft.com/office/powerpoint/2010/main" val="11746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C5573-AF4B-FC97-FB98-9D072566F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01" y="1329134"/>
            <a:ext cx="9840686" cy="55288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CAA42C-BB10-9AE5-DC91-90B71E72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357" y="134985"/>
            <a:ext cx="8759890" cy="1325563"/>
          </a:xfrm>
        </p:spPr>
        <p:txBody>
          <a:bodyPr/>
          <a:lstStyle/>
          <a:p>
            <a:pPr algn="ctr"/>
            <a:r>
              <a:rPr lang="en-GB" dirty="0"/>
              <a:t>Importance of choice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81ABB-F65F-8FB9-B799-F4B41E98CD40}"/>
              </a:ext>
            </a:extLst>
          </p:cNvPr>
          <p:cNvSpPr txBox="1"/>
          <p:nvPr/>
        </p:nvSpPr>
        <p:spPr>
          <a:xfrm>
            <a:off x="7047721" y="3508792"/>
            <a:ext cx="2749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IT MATTERS!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8DA25-461B-3382-03E4-F0C2664E314B}"/>
              </a:ext>
            </a:extLst>
          </p:cNvPr>
          <p:cNvSpPr txBox="1"/>
          <p:nvPr/>
        </p:nvSpPr>
        <p:spPr>
          <a:xfrm>
            <a:off x="1166326" y="3801179"/>
            <a:ext cx="4046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response is specific and important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F4C1B-6061-FD5A-1976-0E91B1A9DDBC}"/>
              </a:ext>
            </a:extLst>
          </p:cNvPr>
          <p:cNvSpPr txBox="1"/>
          <p:nvPr/>
        </p:nvSpPr>
        <p:spPr>
          <a:xfrm>
            <a:off x="5865845" y="5528865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90E85-31A1-1B28-9826-0AE14A38C6CE}"/>
              </a:ext>
            </a:extLst>
          </p:cNvPr>
          <p:cNvSpPr txBox="1"/>
          <p:nvPr/>
        </p:nvSpPr>
        <p:spPr>
          <a:xfrm>
            <a:off x="5865844" y="4244351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oogle Sans"/>
              </a:rPr>
              <a:t>P</a:t>
            </a:r>
            <a:r>
              <a:rPr lang="en-GB" b="0" i="0" dirty="0">
                <a:solidFill>
                  <a:schemeClr val="bg1"/>
                </a:solidFill>
                <a:effectLst/>
                <a:latin typeface="Google Sans"/>
              </a:rPr>
              <a:t>ositive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1AA54-409D-B631-A12E-0B0EC6EE9919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89603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8B3D-3A1A-E565-18CB-1A2E0F18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Ludonarrative resonance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Watssman</a:t>
            </a:r>
            <a:r>
              <a:rPr lang="en-GB" dirty="0"/>
              <a:t> 2012, </a:t>
            </a:r>
            <a:r>
              <a:rPr lang="en-GB" dirty="0" err="1"/>
              <a:t>n.p.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8B3FD-E630-0EBF-AD9D-AD3851642241}"/>
              </a:ext>
            </a:extLst>
          </p:cNvPr>
          <p:cNvSpPr txBox="1"/>
          <p:nvPr/>
        </p:nvSpPr>
        <p:spPr>
          <a:xfrm>
            <a:off x="3558924" y="4091781"/>
            <a:ext cx="3999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opposed to Ludonarrative dissonance (Hocking 2007</a:t>
            </a:r>
            <a:r>
              <a:rPr lang="en-GB" dirty="0"/>
              <a:t>, </a:t>
            </a:r>
            <a:r>
              <a:rPr lang="en-GB" dirty="0" err="1"/>
              <a:t>n.p.</a:t>
            </a:r>
            <a:r>
              <a:rPr lang="en-GB" dirty="0"/>
              <a:t>)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35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65900-7207-6CD4-9090-741961B1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save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A14C4-E29B-4037-2047-D5DC162D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0064"/>
            <a:ext cx="9083351" cy="5109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62813-0BB4-457A-8333-3496BA569B9A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93220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61A27-BF27-F376-152B-053508DB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95" y="802961"/>
            <a:ext cx="6427989" cy="5252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78504-91C9-0A42-57AF-CF1B71ED31A1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258786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8B8D-F2BB-E813-769A-77546620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E138-176D-4DB5-A6B8-6E6536481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BD5E6-9870-2A62-51B3-E3C7BC40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765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1F497-AF6B-BE6A-BF23-E23FB7B65302}"/>
              </a:ext>
            </a:extLst>
          </p:cNvPr>
          <p:cNvSpPr txBox="1"/>
          <p:nvPr/>
        </p:nvSpPr>
        <p:spPr>
          <a:xfrm>
            <a:off x="228600" y="6352183"/>
            <a:ext cx="4025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Screenshot  from: https://www.youtube.com/watch?v=inFqwBFFIh4&amp;t=269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31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214" y="2766218"/>
            <a:ext cx="9089571" cy="1325563"/>
          </a:xfrm>
        </p:spPr>
        <p:txBody>
          <a:bodyPr/>
          <a:lstStyle/>
          <a:p>
            <a:pPr algn="ctr"/>
            <a:r>
              <a:rPr lang="en-GB" dirty="0"/>
              <a:t>Can a save system conceive a genre?</a:t>
            </a:r>
          </a:p>
        </p:txBody>
      </p:sp>
    </p:spTree>
    <p:extLst>
      <p:ext uri="{BB962C8B-B14F-4D97-AF65-F5344CB8AC3E}">
        <p14:creationId xmlns:p14="http://schemas.microsoft.com/office/powerpoint/2010/main" val="235059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214" y="2766218"/>
            <a:ext cx="9089571" cy="1325563"/>
          </a:xfrm>
        </p:spPr>
        <p:txBody>
          <a:bodyPr/>
          <a:lstStyle/>
          <a:p>
            <a:pPr algn="ctr"/>
            <a:r>
              <a:rPr lang="en-GB" dirty="0"/>
              <a:t>Could/should Ludonarrative resonance/ dissonance be a genre?</a:t>
            </a:r>
          </a:p>
        </p:txBody>
      </p:sp>
    </p:spTree>
    <p:extLst>
      <p:ext uri="{BB962C8B-B14F-4D97-AF65-F5344CB8AC3E}">
        <p14:creationId xmlns:p14="http://schemas.microsoft.com/office/powerpoint/2010/main" val="414518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2B6CD-14C0-D3C8-AE20-14310594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The world knows</a:t>
            </a:r>
            <a:endParaRPr lang="en-GB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B6694-153F-418A-13E3-E65C81A7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62" y="5304648"/>
            <a:ext cx="8267700" cy="120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5DD27-C8CF-2FC8-907C-306A95AD0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173" y="183230"/>
            <a:ext cx="3666443" cy="2371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A55B4-1244-C50C-18C5-49C45C99ED5E}"/>
              </a:ext>
            </a:extLst>
          </p:cNvPr>
          <p:cNvSpPr txBox="1"/>
          <p:nvPr/>
        </p:nvSpPr>
        <p:spPr>
          <a:xfrm>
            <a:off x="589384" y="845976"/>
            <a:ext cx="2321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35 weeks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983C1-8E4D-C310-EA90-B79E235AD4B1}"/>
              </a:ext>
            </a:extLst>
          </p:cNvPr>
          <p:cNvSpPr txBox="1"/>
          <p:nvPr/>
        </p:nvSpPr>
        <p:spPr>
          <a:xfrm>
            <a:off x="2138265" y="1726460"/>
            <a:ext cx="3285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 weeks of reserve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A89BD-28DA-DE49-E0ED-E90E463C0C5E}"/>
              </a:ext>
            </a:extLst>
          </p:cNvPr>
          <p:cNvSpPr txBox="1"/>
          <p:nvPr/>
        </p:nvSpPr>
        <p:spPr>
          <a:xfrm>
            <a:off x="8953500" y="5873750"/>
            <a:ext cx="282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screenshots self-made</a:t>
            </a:r>
          </a:p>
        </p:txBody>
      </p:sp>
    </p:spTree>
    <p:extLst>
      <p:ext uri="{BB962C8B-B14F-4D97-AF65-F5344CB8AC3E}">
        <p14:creationId xmlns:p14="http://schemas.microsoft.com/office/powerpoint/2010/main" val="326579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5179-4919-1CA4-554A-A7BBD2F6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Statement: </a:t>
            </a:r>
            <a:r>
              <a:rPr lang="en-US" i="1" dirty="0"/>
              <a:t>The Pale Beyond </a:t>
            </a:r>
            <a:r>
              <a:rPr lang="en-US" dirty="0"/>
              <a:t>is a puzzle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03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E0F7-4986-7834-4561-B01CF211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What genre(s(?)) do you think this game has?</a:t>
            </a:r>
          </a:p>
        </p:txBody>
      </p:sp>
    </p:spTree>
    <p:extLst>
      <p:ext uri="{BB962C8B-B14F-4D97-AF65-F5344CB8AC3E}">
        <p14:creationId xmlns:p14="http://schemas.microsoft.com/office/powerpoint/2010/main" val="32952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The Pale Beyond Official Launch Trailer">
            <a:hlinkClick r:id="" action="ppaction://media"/>
            <a:extLst>
              <a:ext uri="{FF2B5EF4-FFF2-40B4-BE49-F238E27FC236}">
                <a16:creationId xmlns:a16="http://schemas.microsoft.com/office/drawing/2014/main" id="{9F9CC052-54A0-2BEE-D7AD-ED56C8FC9E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21351"/>
            <a:ext cx="12192000" cy="68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1A28-AEBD-24DA-8DBA-609A3D33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D719-CF38-D02C-C397-CC8857C9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0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Steam Publisher</a:t>
            </a:r>
          </a:p>
          <a:p>
            <a:r>
              <a:rPr lang="en-GB" dirty="0"/>
              <a:t>Adventure</a:t>
            </a:r>
          </a:p>
          <a:p>
            <a:r>
              <a:rPr lang="en-GB" dirty="0"/>
              <a:t>RPG</a:t>
            </a:r>
          </a:p>
          <a:p>
            <a:r>
              <a:rPr lang="en-GB" dirty="0"/>
              <a:t>Strategy</a:t>
            </a:r>
          </a:p>
          <a:p>
            <a:r>
              <a:rPr lang="en-GB" dirty="0"/>
              <a:t>Simulation</a:t>
            </a:r>
          </a:p>
          <a:p>
            <a:r>
              <a:rPr lang="en-GB" dirty="0"/>
              <a:t>Indie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6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AA81-233C-26E2-8208-3EDF8D75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Indie genre?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98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1A28-AEBD-24DA-8DBA-609A3D33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D719-CF38-D02C-C397-CC8857C9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0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Steam Publisher</a:t>
            </a:r>
          </a:p>
          <a:p>
            <a:r>
              <a:rPr lang="en-GB" dirty="0"/>
              <a:t>Adventure</a:t>
            </a:r>
          </a:p>
          <a:p>
            <a:r>
              <a:rPr lang="en-GB" dirty="0"/>
              <a:t>RPG</a:t>
            </a:r>
          </a:p>
          <a:p>
            <a:r>
              <a:rPr lang="en-GB" dirty="0"/>
              <a:t>Strategy</a:t>
            </a:r>
          </a:p>
          <a:p>
            <a:r>
              <a:rPr lang="en-GB" dirty="0"/>
              <a:t>Simulation</a:t>
            </a:r>
          </a:p>
          <a:p>
            <a:r>
              <a:rPr lang="en-GB" dirty="0"/>
              <a:t>Indie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240501-CE93-F291-0EF9-DA58B86C824A}"/>
              </a:ext>
            </a:extLst>
          </p:cNvPr>
          <p:cNvSpPr txBox="1">
            <a:spLocks/>
          </p:cNvSpPr>
          <p:nvPr/>
        </p:nvSpPr>
        <p:spPr>
          <a:xfrm>
            <a:off x="7475220" y="1825625"/>
            <a:ext cx="288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Reviewers</a:t>
            </a:r>
          </a:p>
          <a:p>
            <a:r>
              <a:rPr lang="en-GB" dirty="0"/>
              <a:t>Adventure</a:t>
            </a:r>
          </a:p>
          <a:p>
            <a:r>
              <a:rPr lang="en-GB" dirty="0"/>
              <a:t>Narrative</a:t>
            </a:r>
          </a:p>
          <a:p>
            <a:r>
              <a:rPr lang="en-GB" dirty="0"/>
              <a:t>Survival</a:t>
            </a:r>
          </a:p>
          <a:p>
            <a:r>
              <a:rPr lang="en-GB" dirty="0"/>
              <a:t>Simulation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873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AA81-233C-26E2-8208-3EDF8D75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 </a:t>
            </a:r>
            <a:r>
              <a:rPr lang="en-US" i="1" dirty="0"/>
              <a:t>The Pale Beyond </a:t>
            </a:r>
            <a:r>
              <a:rPr lang="en-US" dirty="0"/>
              <a:t>be classified as a simulation game?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967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1A28-AEBD-24DA-8DBA-609A3D33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D719-CF38-D02C-C397-CC8857C9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0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Steam Publisher</a:t>
            </a:r>
          </a:p>
          <a:p>
            <a:r>
              <a:rPr lang="en-GB" dirty="0"/>
              <a:t>Adventure</a:t>
            </a:r>
          </a:p>
          <a:p>
            <a:r>
              <a:rPr lang="en-GB" dirty="0"/>
              <a:t>RPG</a:t>
            </a:r>
          </a:p>
          <a:p>
            <a:r>
              <a:rPr lang="en-GB" dirty="0"/>
              <a:t>Strategy</a:t>
            </a:r>
          </a:p>
          <a:p>
            <a:r>
              <a:rPr lang="en-GB" dirty="0"/>
              <a:t>Simulation</a:t>
            </a:r>
          </a:p>
          <a:p>
            <a:r>
              <a:rPr lang="en-GB" dirty="0"/>
              <a:t>Indie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240501-CE93-F291-0EF9-DA58B86C824A}"/>
              </a:ext>
            </a:extLst>
          </p:cNvPr>
          <p:cNvSpPr txBox="1">
            <a:spLocks/>
          </p:cNvSpPr>
          <p:nvPr/>
        </p:nvSpPr>
        <p:spPr>
          <a:xfrm>
            <a:off x="7475220" y="1825625"/>
            <a:ext cx="288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Reviewers</a:t>
            </a:r>
          </a:p>
          <a:p>
            <a:r>
              <a:rPr lang="en-GB" dirty="0"/>
              <a:t>Adventure</a:t>
            </a:r>
          </a:p>
          <a:p>
            <a:r>
              <a:rPr lang="en-GB" dirty="0"/>
              <a:t>Narrative</a:t>
            </a:r>
          </a:p>
          <a:p>
            <a:r>
              <a:rPr lang="en-GB" dirty="0"/>
              <a:t>Survival</a:t>
            </a:r>
          </a:p>
          <a:p>
            <a:r>
              <a:rPr lang="en-GB" dirty="0"/>
              <a:t>Simulation</a:t>
            </a:r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4C802A-A3D7-0C3A-9058-97407E5B5DEA}"/>
              </a:ext>
            </a:extLst>
          </p:cNvPr>
          <p:cNvCxnSpPr/>
          <p:nvPr/>
        </p:nvCxnSpPr>
        <p:spPr>
          <a:xfrm>
            <a:off x="2282847" y="3090041"/>
            <a:ext cx="497559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131133-DBA7-4537-275A-03A29C380C8F}"/>
              </a:ext>
            </a:extLst>
          </p:cNvPr>
          <p:cNvCxnSpPr>
            <a:cxnSpLocks/>
          </p:cNvCxnSpPr>
          <p:nvPr/>
        </p:nvCxnSpPr>
        <p:spPr>
          <a:xfrm>
            <a:off x="2528789" y="3538832"/>
            <a:ext cx="472965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08897C-9825-0B8A-A16C-99F7F8534BC5}"/>
              </a:ext>
            </a:extLst>
          </p:cNvPr>
          <p:cNvSpPr txBox="1"/>
          <p:nvPr/>
        </p:nvSpPr>
        <p:spPr>
          <a:xfrm>
            <a:off x="3339541" y="3090041"/>
            <a:ext cx="3436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Genreverschmelzung</a:t>
            </a:r>
            <a:endParaRPr lang="en-GB" sz="2800" dirty="0"/>
          </a:p>
          <a:p>
            <a:r>
              <a:rPr lang="en-GB" dirty="0"/>
              <a:t>-</a:t>
            </a:r>
            <a:r>
              <a:rPr lang="de-DE" dirty="0"/>
              <a:t> </a:t>
            </a:r>
            <a:r>
              <a:rPr lang="de-DE" dirty="0">
                <a:solidFill>
                  <a:srgbClr val="FFFF00"/>
                </a:solidFill>
              </a:rPr>
              <a:t>(</a:t>
            </a:r>
            <a:r>
              <a:rPr lang="de-DE" sz="1600" dirty="0">
                <a:solidFill>
                  <a:srgbClr val="FFFF00"/>
                </a:solidFill>
              </a:rPr>
              <a:t>Beil, Benjamin, </a:t>
            </a:r>
            <a:r>
              <a:rPr lang="de-DE" sz="1600" dirty="0" err="1">
                <a:solidFill>
                  <a:srgbClr val="FFFF00"/>
                </a:solidFill>
              </a:rPr>
              <a:t>n.p</a:t>
            </a:r>
            <a:r>
              <a:rPr lang="de-DE" sz="1600" dirty="0">
                <a:solidFill>
                  <a:srgbClr val="FFFF00"/>
                </a:solidFill>
              </a:rPr>
              <a:t>.) </a:t>
            </a:r>
            <a:endParaRPr lang="en-GB" sz="28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A62F48-7025-563B-E081-6300A6B8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76" y="959144"/>
            <a:ext cx="2714625" cy="532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89B619-F338-73C1-0291-1D29ADC2B993}"/>
              </a:ext>
            </a:extLst>
          </p:cNvPr>
          <p:cNvSpPr txBox="1"/>
          <p:nvPr/>
        </p:nvSpPr>
        <p:spPr>
          <a:xfrm>
            <a:off x="3536303" y="6201069"/>
            <a:ext cx="288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Screenshot Steam 19/4/23 </a:t>
            </a:r>
            <a:r>
              <a:rPr lang="en-GB" i="1" dirty="0"/>
              <a:t>The Pale Beyond </a:t>
            </a:r>
            <a:r>
              <a:rPr lang="en-GB" dirty="0"/>
              <a:t>tags </a:t>
            </a:r>
          </a:p>
        </p:txBody>
      </p:sp>
    </p:spTree>
    <p:extLst>
      <p:ext uri="{BB962C8B-B14F-4D97-AF65-F5344CB8AC3E}">
        <p14:creationId xmlns:p14="http://schemas.microsoft.com/office/powerpoint/2010/main" val="308188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A109-8E9D-A20C-33E4-28868AD4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preferred way of genre interpretation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0DA2-7B97-3ED6-2B77-32293F3BC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“Genre’s provide an affective expectation off the experience of watching something unfold” – (Berlant 2011, 6)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930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B97CD8-81E3-BB6A-BF67-1EC537BA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7" y="180875"/>
            <a:ext cx="645795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26275-B05F-AA1D-E91A-DB2A7068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7" y="0"/>
            <a:ext cx="3400425" cy="2505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095530-5895-0890-5870-572C54EEF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47" y="3533775"/>
            <a:ext cx="5076825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F765D-9D23-739D-7F2F-D4A7B7218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85" y="2566432"/>
            <a:ext cx="3102848" cy="2077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D91B43-877B-7266-156C-C5DD3E36EC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695"/>
          <a:stretch/>
        </p:blipFill>
        <p:spPr>
          <a:xfrm>
            <a:off x="5969351" y="4705350"/>
            <a:ext cx="458199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10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982D-D6CF-47FF-B801-7FFDC6166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Pale Beyond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1CB0A-D371-8824-8F61-34395260C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Rover Vos</a:t>
            </a:r>
          </a:p>
        </p:txBody>
      </p:sp>
      <p:pic>
        <p:nvPicPr>
          <p:cNvPr id="1030" name="Picture 6" descr="The Pale Beyond Digital Artbook - Epic Games Store">
            <a:extLst>
              <a:ext uri="{FF2B5EF4-FFF2-40B4-BE49-F238E27FC236}">
                <a16:creationId xmlns:a16="http://schemas.microsoft.com/office/drawing/2014/main" id="{C6831484-F6FF-C2E6-3BD3-506503EB9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4" title="Chill Beats to Freeze To - The Pale Beyond Ambient Mix">
            <a:hlinkClick r:id="" action="ppaction://media"/>
            <a:extLst>
              <a:ext uri="{FF2B5EF4-FFF2-40B4-BE49-F238E27FC236}">
                <a16:creationId xmlns:a16="http://schemas.microsoft.com/office/drawing/2014/main" id="{B3F3C2FA-9919-89E6-B62F-6507C219AE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7500019"/>
            <a:ext cx="2540000" cy="143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E6161-D31D-75B3-CDFC-1909F667A80F}"/>
              </a:ext>
            </a:extLst>
          </p:cNvPr>
          <p:cNvSpPr txBox="1"/>
          <p:nvPr/>
        </p:nvSpPr>
        <p:spPr>
          <a:xfrm>
            <a:off x="8789785" y="6428948"/>
            <a:ext cx="614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Image – (</a:t>
            </a:r>
            <a:r>
              <a:rPr lang="en-GB" dirty="0" err="1"/>
              <a:t>Bellular</a:t>
            </a:r>
            <a:r>
              <a:rPr lang="en-GB" dirty="0"/>
              <a:t> Studio 2023, </a:t>
            </a:r>
            <a:r>
              <a:rPr lang="en-GB" dirty="0" err="1"/>
              <a:t>n.p.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9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FB45-6D7A-5AB2-B9CD-D2F4B91E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BB03-5CE1-31F6-2BFA-2356A360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Bellular</a:t>
            </a:r>
            <a:r>
              <a:rPr lang="en-US" dirty="0"/>
              <a:t> Studios</a:t>
            </a:r>
            <a:r>
              <a:rPr lang="en-US" i="1" dirty="0"/>
              <a:t>. </a:t>
            </a:r>
            <a:r>
              <a:rPr lang="en-US" dirty="0"/>
              <a:t>2019</a:t>
            </a:r>
            <a:r>
              <a:rPr lang="en-US" i="1" dirty="0"/>
              <a:t>. The Pale Beyond. </a:t>
            </a:r>
            <a:r>
              <a:rPr lang="en-GB" dirty="0"/>
              <a:t>Belfast, Northern Ireland: Fellow Traveller. </a:t>
            </a:r>
          </a:p>
          <a:p>
            <a:r>
              <a:rPr lang="en-GB" dirty="0" err="1"/>
              <a:t>Bellular</a:t>
            </a:r>
            <a:r>
              <a:rPr lang="en-GB" dirty="0"/>
              <a:t> Studios. </a:t>
            </a:r>
            <a:r>
              <a:rPr lang="en-GB"/>
              <a:t>2023. </a:t>
            </a:r>
            <a:r>
              <a:rPr lang="en-GB" i="1" dirty="0"/>
              <a:t>The Pale Beyond Digital Artbook.</a:t>
            </a:r>
            <a:r>
              <a:rPr lang="en-GB" dirty="0"/>
              <a:t> Belfast, Northern Ireland: Fellow Traveller.</a:t>
            </a:r>
          </a:p>
          <a:p>
            <a:r>
              <a:rPr lang="de-DE" dirty="0">
                <a:solidFill>
                  <a:srgbClr val="FFFF00"/>
                </a:solidFill>
              </a:rPr>
              <a:t>Beil, Benjamin. 2015. </a:t>
            </a:r>
            <a:r>
              <a:rPr lang="de-DE" i="1" dirty="0">
                <a:solidFill>
                  <a:srgbClr val="FFFF00"/>
                </a:solidFill>
              </a:rPr>
              <a:t>Game Studies und Genretheorie. </a:t>
            </a:r>
          </a:p>
          <a:p>
            <a:r>
              <a:rPr lang="en-US" dirty="0"/>
              <a:t>Berlant, Lauren. 2011. </a:t>
            </a:r>
            <a:r>
              <a:rPr lang="en-US" i="1" dirty="0"/>
              <a:t>Cruel Optimism</a:t>
            </a:r>
            <a:r>
              <a:rPr lang="en-US" dirty="0"/>
              <a:t>. Durham, North Carolina: Duke University Press Books</a:t>
            </a:r>
            <a:endParaRPr lang="de-DE" i="1" dirty="0">
              <a:solidFill>
                <a:srgbClr val="FFFF00"/>
              </a:solidFill>
            </a:endParaRPr>
          </a:p>
          <a:p>
            <a:r>
              <a:rPr lang="de-DE" dirty="0" err="1"/>
              <a:t>Despain</a:t>
            </a:r>
            <a:r>
              <a:rPr lang="de-DE" dirty="0"/>
              <a:t>, Wendy et al. 2009. </a:t>
            </a:r>
            <a:r>
              <a:rPr lang="en-GB" i="1" dirty="0"/>
              <a:t>Writing for Video Game Genres From FPS to RPG</a:t>
            </a:r>
            <a:r>
              <a:rPr lang="en-GB" dirty="0"/>
              <a:t>. Oxfordshire: Taylor &amp; Francis</a:t>
            </a:r>
          </a:p>
          <a:p>
            <a:r>
              <a:rPr lang="en-US" dirty="0"/>
              <a:t>Hocking, Clint. “Ludonarrative Dissonance in Bioshock.” Click Nothing. accessed April 19. 2023 </a:t>
            </a:r>
            <a:r>
              <a:rPr lang="en-GB" dirty="0"/>
              <a:t>https://clicknothing.typepad.com/click_nothing/2007/10/ludonarrative-d.html </a:t>
            </a:r>
          </a:p>
          <a:p>
            <a:r>
              <a:rPr lang="en-GB" dirty="0" err="1"/>
              <a:t>Watssman</a:t>
            </a:r>
            <a:r>
              <a:rPr lang="en-GB" dirty="0"/>
              <a:t>, Jeremy. “ESSAY: LUDONARRATIVE DISSONANCE EXPLAINED AND EXPANDED.” The Escapist Magazine </a:t>
            </a:r>
            <a:r>
              <a:rPr lang="en-US" dirty="0"/>
              <a:t>accessed April 19. 2023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https://forums.escapistmagazine.com/threads/essay-ludonarrative-dissonance-explained-and-expanded.110491/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111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683B-9EE1-CDD8-5BDD-792EC6D1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B2726-8862-BC8F-302D-6900EF698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concepts discussed during the presentation are from </a:t>
            </a:r>
            <a:r>
              <a:rPr lang="en-GB" i="1" dirty="0"/>
              <a:t>Writing for Video Game Genres From FPS to RPG</a:t>
            </a:r>
            <a:r>
              <a:rPr lang="en-GB" dirty="0"/>
              <a:t>. However the terms are not in this PowerPoint. </a:t>
            </a:r>
          </a:p>
          <a:p>
            <a:r>
              <a:rPr lang="en-GB" dirty="0"/>
              <a:t>Look at chapter 2 (</a:t>
            </a:r>
            <a:r>
              <a:rPr lang="en-GB" i="1" dirty="0"/>
              <a:t>Writing for Role-Playing Games</a:t>
            </a:r>
            <a:r>
              <a:rPr lang="en-GB" dirty="0"/>
              <a:t>, Daniel Erickson), chapter 3 (</a:t>
            </a:r>
            <a:r>
              <a:rPr lang="en-GB" i="1" dirty="0"/>
              <a:t>Writing for Adventure Games</a:t>
            </a:r>
            <a:r>
              <a:rPr lang="en-GB" dirty="0"/>
              <a:t>, Lee Sheldon) and chapter 9 (</a:t>
            </a:r>
            <a:r>
              <a:rPr lang="en-GB" i="1" dirty="0"/>
              <a:t>Writing for Simulator Games</a:t>
            </a:r>
            <a:r>
              <a:rPr lang="en-GB" dirty="0"/>
              <a:t>, David </a:t>
            </a:r>
            <a:r>
              <a:rPr lang="en-GB" dirty="0" err="1"/>
              <a:t>Wessman</a:t>
            </a:r>
            <a:r>
              <a:rPr lang="en-GB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4920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1B4F0-4450-9B40-7E9C-4C00D17E9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58" y="0"/>
            <a:ext cx="943928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5FD4C7-84EC-B708-BE49-4E052F597BA6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62851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C1D3-071F-B501-29CD-9169307D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06303-56B4-39CC-7454-68B5FA2BD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The Pale Beyond review: a captivating survival game full of drama and  despair | Rock Paper Shotgun">
            <a:extLst>
              <a:ext uri="{FF2B5EF4-FFF2-40B4-BE49-F238E27FC236}">
                <a16:creationId xmlns:a16="http://schemas.microsoft.com/office/drawing/2014/main" id="{369C4028-D0DE-F43A-CDBC-996FF74F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64022-1AE6-2309-803A-60517DB58849}"/>
              </a:ext>
            </a:extLst>
          </p:cNvPr>
          <p:cNvSpPr txBox="1"/>
          <p:nvPr/>
        </p:nvSpPr>
        <p:spPr>
          <a:xfrm>
            <a:off x="8953500" y="6369050"/>
            <a:ext cx="31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280830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1B54-BBCA-A85F-345A-5BDDFEF3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2BDE-2675-CC64-61B5-97D0E716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The Pale Beyond: Expedition zum Südpol wird schon bald beginnen">
            <a:extLst>
              <a:ext uri="{FF2B5EF4-FFF2-40B4-BE49-F238E27FC236}">
                <a16:creationId xmlns:a16="http://schemas.microsoft.com/office/drawing/2014/main" id="{9268A205-5501-E111-F0C0-6A880324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8AD78-D0BB-3BFD-C193-CC361B55C53E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394376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ED1D-F497-B5DA-B0ED-5B25015C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7D892-BB4D-D9A8-CDE2-CD3362EB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The Pale Beyond — Fellow Traveller Games">
            <a:extLst>
              <a:ext uri="{FF2B5EF4-FFF2-40B4-BE49-F238E27FC236}">
                <a16:creationId xmlns:a16="http://schemas.microsoft.com/office/drawing/2014/main" id="{AE2AA852-9948-7BA1-13BE-50F19C18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CCA42-5BAD-4BC7-DEE0-FAF65C2413D5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168156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968D7-9B75-A8C9-34EB-3D0D59DE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489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Robin Shaw?</a:t>
            </a:r>
            <a:endParaRPr lang="en-GB" dirty="0"/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830D9AFB-598D-499D-B0A0-63B3E01E3407}"/>
              </a:ext>
            </a:extLst>
          </p:cNvPr>
          <p:cNvSpPr/>
          <p:nvPr/>
        </p:nvSpPr>
        <p:spPr>
          <a:xfrm>
            <a:off x="7897423" y="1670733"/>
            <a:ext cx="2965580" cy="2562808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082F5-F41F-BE9C-FE45-B1E8223C3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42" y="3490816"/>
            <a:ext cx="5676900" cy="1847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F83E97-FAC3-2696-036D-F8735B352049}"/>
              </a:ext>
            </a:extLst>
          </p:cNvPr>
          <p:cNvSpPr txBox="1"/>
          <p:nvPr/>
        </p:nvSpPr>
        <p:spPr>
          <a:xfrm>
            <a:off x="9154484" y="6369050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 self-made</a:t>
            </a:r>
          </a:p>
        </p:txBody>
      </p:sp>
    </p:spTree>
    <p:extLst>
      <p:ext uri="{BB962C8B-B14F-4D97-AF65-F5344CB8AC3E}">
        <p14:creationId xmlns:p14="http://schemas.microsoft.com/office/powerpoint/2010/main" val="394087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3E5B-D2D4-03A0-AB22-5365424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crew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72FFF-55AF-0655-0475-CE2EDE0D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31" y="541931"/>
            <a:ext cx="4990663" cy="6032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9F698F-17F9-CF81-580F-0C8345CC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02" y="1428532"/>
            <a:ext cx="3971463" cy="2136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8D24BD-685A-3ECF-C050-CA6CF58E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02" y="3565461"/>
            <a:ext cx="3900486" cy="1414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9012E-ACE4-E07A-8488-505DC4144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141"/>
          <a:stretch/>
        </p:blipFill>
        <p:spPr>
          <a:xfrm>
            <a:off x="107576" y="5010677"/>
            <a:ext cx="3313605" cy="158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48F33-6692-EF08-93AF-635A8FD00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446"/>
          <a:stretch/>
        </p:blipFill>
        <p:spPr>
          <a:xfrm>
            <a:off x="3421181" y="4987382"/>
            <a:ext cx="3432335" cy="1586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4A8CE-4BD5-C3F3-6E52-4EA76E2BF00E}"/>
              </a:ext>
            </a:extLst>
          </p:cNvPr>
          <p:cNvSpPr txBox="1"/>
          <p:nvPr/>
        </p:nvSpPr>
        <p:spPr>
          <a:xfrm>
            <a:off x="8820150" y="6381750"/>
            <a:ext cx="317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screenshots self-made</a:t>
            </a:r>
          </a:p>
        </p:txBody>
      </p:sp>
    </p:spTree>
    <p:extLst>
      <p:ext uri="{BB962C8B-B14F-4D97-AF65-F5344CB8AC3E}">
        <p14:creationId xmlns:p14="http://schemas.microsoft.com/office/powerpoint/2010/main" val="135182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C72F-1FDC-157E-C5E1-AF81D5A2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79A8D-83F3-CC86-3194-E7214280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27" y="2779635"/>
            <a:ext cx="5054873" cy="405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26F68-5C8D-C5F3-E8EB-52DC9BDC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9635"/>
            <a:ext cx="3799643" cy="4078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D4883-02F3-1EC8-8C63-6E6CB9FC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548" y="365125"/>
            <a:ext cx="4606325" cy="5756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06519-D00B-6DAE-9156-7D45CE2AABBF}"/>
              </a:ext>
            </a:extLst>
          </p:cNvPr>
          <p:cNvSpPr txBox="1"/>
          <p:nvPr/>
        </p:nvSpPr>
        <p:spPr>
          <a:xfrm>
            <a:off x="8959850" y="6369050"/>
            <a:ext cx="317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game screenshots self-made</a:t>
            </a:r>
          </a:p>
        </p:txBody>
      </p:sp>
    </p:spTree>
    <p:extLst>
      <p:ext uri="{BB962C8B-B14F-4D97-AF65-F5344CB8AC3E}">
        <p14:creationId xmlns:p14="http://schemas.microsoft.com/office/powerpoint/2010/main" val="215235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609</TotalTime>
  <Words>516</Words>
  <Application>Microsoft Office PowerPoint</Application>
  <PresentationFormat>Widescreen</PresentationFormat>
  <Paragraphs>95</Paragraphs>
  <Slides>29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Google Sans</vt:lpstr>
      <vt:lpstr>Office Theme</vt:lpstr>
      <vt:lpstr>The Pale Beyond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Robin Shaw?</vt:lpstr>
      <vt:lpstr>The crew</vt:lpstr>
      <vt:lpstr>Resources</vt:lpstr>
      <vt:lpstr>Importance of choice</vt:lpstr>
      <vt:lpstr>Ludonarrative resonance (Watssman 2012, n.p.)</vt:lpstr>
      <vt:lpstr>The save tree</vt:lpstr>
      <vt:lpstr>PowerPoint Presentation</vt:lpstr>
      <vt:lpstr>PowerPoint Presentation</vt:lpstr>
      <vt:lpstr>Can a save system conceive a genre?</vt:lpstr>
      <vt:lpstr>Could/should Ludonarrative resonance/ dissonance be a genre?</vt:lpstr>
      <vt:lpstr>The world knows</vt:lpstr>
      <vt:lpstr>Statement: The Pale Beyond is a puzzle</vt:lpstr>
      <vt:lpstr>What genre(s(?)) do you think this game has?</vt:lpstr>
      <vt:lpstr>Genre</vt:lpstr>
      <vt:lpstr>Indie genre?</vt:lpstr>
      <vt:lpstr>Genre</vt:lpstr>
      <vt:lpstr>Should The Pale Beyond be classified as a simulation game?</vt:lpstr>
      <vt:lpstr>Genre</vt:lpstr>
      <vt:lpstr>My preferred way of genre interpretation</vt:lpstr>
      <vt:lpstr>PowerPoint Presentation</vt:lpstr>
      <vt:lpstr>The Pale Beyond</vt:lpstr>
      <vt:lpstr>Bibliography</vt:lpstr>
      <vt:lpstr>Reference 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Pale Beyond</dc:title>
  <dc:creator>Rover Vos</dc:creator>
  <cp:lastModifiedBy>Vos, Rover Anne Christiaanszn</cp:lastModifiedBy>
  <cp:revision>102</cp:revision>
  <dcterms:created xsi:type="dcterms:W3CDTF">2023-04-19T06:56:17Z</dcterms:created>
  <dcterms:modified xsi:type="dcterms:W3CDTF">2023-05-04T12:37:55Z</dcterms:modified>
</cp:coreProperties>
</file>